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Anton" charset="0"/>
      <p:regular r:id="rId11"/>
    </p:embeddedFont>
    <p:embeddedFont>
      <p:font typeface="Calibri" pitchFamily="34" charset="0"/>
      <p:regular r:id="rId12"/>
      <p:bold r:id="rId13"/>
      <p:italic r:id="rId14"/>
      <p:boldItalic r:id="rId15"/>
    </p:embeddedFont>
    <p:embeddedFont>
      <p:font typeface="Fira Sans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75" d="100"/>
          <a:sy n="75" d="100"/>
        </p:scale>
        <p:origin x="-370" y="-158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5-04-04T06:24:44.01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14755 16543 0</inkml:trace>
</inkml:ink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86988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customXml" Target="../ink/ink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135373" y="773477"/>
            <a:ext cx="6001408" cy="5815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kern="0" spc="-45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Dry, Wet, and Metal Separator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1135373" y="227096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80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Team No: 11  </a:t>
            </a:r>
          </a:p>
          <a:p>
            <a:pPr marL="0" indent="0" algn="l">
              <a:lnSpc>
                <a:spcPts val="2850"/>
              </a:lnSpc>
              <a:buNone/>
            </a:pPr>
            <a:endParaRPr lang="en-US" sz="2400" kern="0" spc="-36" dirty="0">
              <a:solidFill>
                <a:srgbClr val="E0D6DE"/>
              </a:solidFill>
              <a:latin typeface="Fira Sans" pitchFamily="34" charset="0"/>
              <a:ea typeface="Fira Sans" pitchFamily="34" charset="-122"/>
              <a:cs typeface="Fira Sans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en-US" sz="240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Sri Sairam College Of Engineering, Bangalore-562106 </a:t>
            </a:r>
          </a:p>
          <a:p>
            <a:pPr marL="0" indent="0" algn="l">
              <a:lnSpc>
                <a:spcPts val="2850"/>
              </a:lnSpc>
              <a:buNone/>
            </a:pPr>
            <a:endParaRPr lang="en-US" sz="2400" kern="0" spc="-36" dirty="0">
              <a:solidFill>
                <a:srgbClr val="E0D6DE"/>
              </a:solidFill>
              <a:latin typeface="Fira Sans" pitchFamily="34" charset="0"/>
              <a:ea typeface="Fira Sans" pitchFamily="34" charset="-122"/>
              <a:cs typeface="Fira Sans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endParaRPr lang="en-US" sz="2800" kern="0" spc="-36" dirty="0">
              <a:solidFill>
                <a:srgbClr val="E0D6DE"/>
              </a:solidFill>
              <a:latin typeface="Fira Sans" pitchFamily="34" charset="0"/>
              <a:ea typeface="Fira Sans" pitchFamily="34" charset="-122"/>
              <a:cs typeface="Fira Sans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en-US" sz="280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Team members</a:t>
            </a:r>
            <a:r>
              <a:rPr lang="en-US" sz="240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240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   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240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Deepak M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240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Madan Kumar M</a:t>
            </a:r>
          </a:p>
          <a:p>
            <a:pPr marL="0" indent="0" algn="l">
              <a:lnSpc>
                <a:spcPts val="2850"/>
              </a:lnSpc>
              <a:buNone/>
            </a:pPr>
            <a:endParaRPr lang="en-US" sz="2400" kern="0" spc="-36" dirty="0">
              <a:solidFill>
                <a:srgbClr val="E0D6DE"/>
              </a:solidFill>
              <a:latin typeface="Fira Sans" pitchFamily="34" charset="0"/>
            </a:endParaRPr>
          </a:p>
          <a:p>
            <a:pPr marL="0" indent="0" algn="l">
              <a:lnSpc>
                <a:spcPts val="2850"/>
              </a:lnSpc>
              <a:buNone/>
            </a:pPr>
            <a:endParaRPr lang="en-US" sz="2400" kern="0" spc="-36" dirty="0">
              <a:solidFill>
                <a:srgbClr val="E0D6DE"/>
              </a:solidFill>
              <a:latin typeface="Fira Sans" pitchFamily="34" charset="0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en-US" sz="2800" kern="0" spc="-36" dirty="0">
                <a:solidFill>
                  <a:srgbClr val="E0D6DE"/>
                </a:solidFill>
                <a:latin typeface="Fira Sans" pitchFamily="34" charset="0"/>
              </a:rPr>
              <a:t>Problem Statement:</a:t>
            </a:r>
          </a:p>
          <a:p>
            <a:pPr marL="0" indent="0" algn="l">
              <a:lnSpc>
                <a:spcPts val="2850"/>
              </a:lnSpc>
              <a:buNone/>
            </a:pPr>
            <a:endParaRPr lang="en-US" sz="2800" kern="0" spc="-36" dirty="0">
              <a:solidFill>
                <a:srgbClr val="E0D6DE"/>
              </a:solidFill>
              <a:latin typeface="Fira Sans" pitchFamily="34" charset="0"/>
            </a:endParaRPr>
          </a:p>
          <a:p>
            <a:pPr marL="0" indent="0" algn="l">
              <a:lnSpc>
                <a:spcPts val="2850"/>
              </a:lnSpc>
              <a:buNone/>
            </a:pPr>
            <a:endParaRPr lang="en-US" sz="2800" dirty="0"/>
          </a:p>
        </p:txBody>
      </p:sp>
      <p:sp>
        <p:nvSpPr>
          <p:cNvPr id="5" name="Text 2"/>
          <p:cNvSpPr/>
          <p:nvPr/>
        </p:nvSpPr>
        <p:spPr>
          <a:xfrm>
            <a:off x="1135373" y="681630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Automated Sorting System Using Mechatronics Principles.</a:t>
            </a:r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91EA905D-E637-4133-CF27-29C8137315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24950" y="1918910"/>
            <a:ext cx="5505450" cy="439178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" name="Ink 1">
                <a:extLst>
                  <a:ext uri="{FF2B5EF4-FFF2-40B4-BE49-F238E27FC236}">
                    <a16:creationId xmlns="" xmlns:a16="http://schemas.microsoft.com/office/drawing/2014/main" id="{8F573C28-8125-58D6-B99B-FBCE2FE76947}"/>
                  </a:ext>
                </a:extLst>
              </p14:cNvPr>
              <p14:cNvContentPartPr/>
              <p14:nvPr/>
            </p14:nvContentPartPr>
            <p14:xfrm>
              <a:off x="5311800" y="5955480"/>
              <a:ext cx="360" cy="36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8F573C28-8125-58D6-B99B-FBCE2FE7694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302440" y="5946120"/>
                <a:ext cx="19080" cy="1908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813"/>
    </mc:Choice>
    <mc:Fallback xmlns="">
      <p:transition spd="slow" advTm="16813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68391"/>
            <a:ext cx="651414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kern="0" spc="-45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Problem: Waste Management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67248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5" name="Text 2"/>
          <p:cNvSpPr/>
          <p:nvPr/>
        </p:nvSpPr>
        <p:spPr>
          <a:xfrm>
            <a:off x="7017306" y="3672483"/>
            <a:ext cx="28524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Inefficient Manual Sorting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4162901"/>
            <a:ext cx="29277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Time-consuming, error-prone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67248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8" name="Text 5"/>
          <p:cNvSpPr/>
          <p:nvPr/>
        </p:nvSpPr>
        <p:spPr>
          <a:xfrm>
            <a:off x="10908983" y="36724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Growing Waste Volume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908983" y="4162901"/>
            <a:ext cx="29277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Need for automation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00776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11" name="Text 8"/>
          <p:cNvSpPr/>
          <p:nvPr/>
        </p:nvSpPr>
        <p:spPr>
          <a:xfrm>
            <a:off x="7017306" y="50077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Lacking Automation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017306" y="5498187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Current solutions too limited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134"/>
    </mc:Choice>
    <mc:Fallback xmlns="">
      <p:transition spd="slow" advTm="29134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8532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kern="0" spc="-45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Project Overview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3634264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4428053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Waste Categories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80190" y="4918472"/>
            <a:ext cx="22919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Dry, wet, metallic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12304" y="3634264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912304" y="4428053"/>
            <a:ext cx="22920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Technology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8912304" y="4918472"/>
            <a:ext cx="22920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Sensors, actuators, conveyors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44538" y="3634264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44538" y="4428053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Scalable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1544538" y="4918472"/>
            <a:ext cx="22919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Residential/Industrial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594"/>
    </mc:Choice>
    <mc:Fallback xmlns="">
      <p:transition spd="slow" advTm="23594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2305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kern="0" spc="-45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Key Features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7988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22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Advanced Sensing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79952"/>
            <a:ext cx="28455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Moisture sensors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822150"/>
            <a:ext cx="28455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Metal detectors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264348"/>
            <a:ext cx="28455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Optical sensors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4200406" y="37988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22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Automated Sorting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4200406" y="4379952"/>
            <a:ext cx="28455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Real-time detection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4200406" y="4822150"/>
            <a:ext cx="28455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Diversion to bins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607022" y="37988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22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Modular Design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607022" y="4379952"/>
            <a:ext cx="28455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Customizable scales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607022" y="4822150"/>
            <a:ext cx="28455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Easy maintenance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11013638" y="37988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22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High Efficiency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1013638" y="4379952"/>
            <a:ext cx="28455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Reduces labor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11013638" y="4822150"/>
            <a:ext cx="28455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Increases throughput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131"/>
    </mc:Choice>
    <mc:Fallback xmlns="">
      <p:transition spd="slow" advTm="33131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6856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kern="0" spc="-45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Hardware &amp; Code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1917502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54422" y="21443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Sensors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754422" y="2634734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IR, Proximity, Moisture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0190" y="3278386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54422" y="35052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Actuators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754422" y="3995618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Stepper, Servo motor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0190" y="4639270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54422" y="48660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Alerts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754422" y="5356503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Buzzer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80190" y="6000155"/>
            <a:ext cx="1134070" cy="136088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754422" y="62269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Control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7754422" y="6717387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Arduino-based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653"/>
    </mc:Choice>
    <mc:Fallback xmlns="">
      <p:transition spd="slow" advTm="28653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4961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kern="0" spc="-45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System Workflow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1912025"/>
            <a:ext cx="1630323" cy="1306949"/>
          </a:xfrm>
          <a:prstGeom prst="roundRect">
            <a:avLst>
              <a:gd name="adj" fmla="val 2603"/>
            </a:avLst>
          </a:prstGeom>
          <a:solidFill>
            <a:srgbClr val="3E3E3E"/>
          </a:solidFill>
          <a:ln/>
        </p:spPr>
      </p:sp>
      <p:sp>
        <p:nvSpPr>
          <p:cNvPr id="4" name="Text 2"/>
          <p:cNvSpPr/>
          <p:nvPr/>
        </p:nvSpPr>
        <p:spPr>
          <a:xfrm>
            <a:off x="1449467" y="2366129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3"/>
          <p:cNvSpPr/>
          <p:nvPr/>
        </p:nvSpPr>
        <p:spPr>
          <a:xfrm>
            <a:off x="2650927" y="2138839"/>
            <a:ext cx="233838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Object Detected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2650927" y="2629257"/>
            <a:ext cx="23383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Proximity sensor trigger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2537460" y="3203734"/>
            <a:ext cx="11185803" cy="15240"/>
          </a:xfrm>
          <a:prstGeom prst="roundRect">
            <a:avLst>
              <a:gd name="adj" fmla="val 223256"/>
            </a:avLst>
          </a:prstGeom>
          <a:solidFill>
            <a:srgbClr val="575757"/>
          </a:solidFill>
          <a:ln/>
        </p:spPr>
      </p:sp>
      <p:sp>
        <p:nvSpPr>
          <p:cNvPr id="8" name="Shape 6"/>
          <p:cNvSpPr/>
          <p:nvPr/>
        </p:nvSpPr>
        <p:spPr>
          <a:xfrm>
            <a:off x="793790" y="3332321"/>
            <a:ext cx="3260646" cy="1306949"/>
          </a:xfrm>
          <a:prstGeom prst="roundRect">
            <a:avLst>
              <a:gd name="adj" fmla="val 2603"/>
            </a:avLst>
          </a:prstGeom>
          <a:solidFill>
            <a:srgbClr val="3E3E3E"/>
          </a:solidFill>
          <a:ln/>
        </p:spPr>
      </p:sp>
      <p:sp>
        <p:nvSpPr>
          <p:cNvPr id="9" name="Text 7"/>
          <p:cNvSpPr/>
          <p:nvPr/>
        </p:nvSpPr>
        <p:spPr>
          <a:xfrm>
            <a:off x="2264569" y="3786426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8"/>
          <p:cNvSpPr/>
          <p:nvPr/>
        </p:nvSpPr>
        <p:spPr>
          <a:xfrm>
            <a:off x="4281249" y="3559135"/>
            <a:ext cx="223480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Presence Confirmed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4281249" y="4049554"/>
            <a:ext cx="223480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IR sensor verification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4167783" y="4624030"/>
            <a:ext cx="9555480" cy="15240"/>
          </a:xfrm>
          <a:prstGeom prst="roundRect">
            <a:avLst>
              <a:gd name="adj" fmla="val 223256"/>
            </a:avLst>
          </a:prstGeom>
          <a:solidFill>
            <a:srgbClr val="575757"/>
          </a:solidFill>
          <a:ln/>
        </p:spPr>
      </p:sp>
      <p:sp>
        <p:nvSpPr>
          <p:cNvPr id="13" name="Shape 11"/>
          <p:cNvSpPr/>
          <p:nvPr/>
        </p:nvSpPr>
        <p:spPr>
          <a:xfrm>
            <a:off x="793790" y="4752618"/>
            <a:ext cx="4890968" cy="1306949"/>
          </a:xfrm>
          <a:prstGeom prst="roundRect">
            <a:avLst>
              <a:gd name="adj" fmla="val 2603"/>
            </a:avLst>
          </a:prstGeom>
          <a:solidFill>
            <a:srgbClr val="3E3E3E"/>
          </a:solidFill>
          <a:ln/>
        </p:spPr>
      </p:sp>
      <p:sp>
        <p:nvSpPr>
          <p:cNvPr id="14" name="Text 12"/>
          <p:cNvSpPr/>
          <p:nvPr/>
        </p:nvSpPr>
        <p:spPr>
          <a:xfrm>
            <a:off x="3079790" y="5206722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3</a:t>
            </a:r>
            <a:endParaRPr lang="en-US" sz="2500" dirty="0"/>
          </a:p>
        </p:txBody>
      </p:sp>
      <p:sp>
        <p:nvSpPr>
          <p:cNvPr id="15" name="Text 13"/>
          <p:cNvSpPr/>
          <p:nvPr/>
        </p:nvSpPr>
        <p:spPr>
          <a:xfrm>
            <a:off x="5911572" y="4979432"/>
            <a:ext cx="252424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Material Analyzed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5911572" y="5469850"/>
            <a:ext cx="25242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Moisture/Metal Detection</a:t>
            </a:r>
            <a:endParaRPr lang="en-US" sz="1750" dirty="0"/>
          </a:p>
        </p:txBody>
      </p:sp>
      <p:sp>
        <p:nvSpPr>
          <p:cNvPr id="17" name="Shape 15"/>
          <p:cNvSpPr/>
          <p:nvPr/>
        </p:nvSpPr>
        <p:spPr>
          <a:xfrm>
            <a:off x="5798106" y="6044327"/>
            <a:ext cx="7925157" cy="15240"/>
          </a:xfrm>
          <a:prstGeom prst="roundRect">
            <a:avLst>
              <a:gd name="adj" fmla="val 223256"/>
            </a:avLst>
          </a:prstGeom>
          <a:solidFill>
            <a:srgbClr val="575757"/>
          </a:solidFill>
          <a:ln/>
        </p:spPr>
      </p:sp>
      <p:sp>
        <p:nvSpPr>
          <p:cNvPr id="18" name="Shape 16"/>
          <p:cNvSpPr/>
          <p:nvPr/>
        </p:nvSpPr>
        <p:spPr>
          <a:xfrm>
            <a:off x="793790" y="6172914"/>
            <a:ext cx="6521410" cy="1306949"/>
          </a:xfrm>
          <a:prstGeom prst="roundRect">
            <a:avLst>
              <a:gd name="adj" fmla="val 2603"/>
            </a:avLst>
          </a:prstGeom>
          <a:solidFill>
            <a:srgbClr val="3E3E3E"/>
          </a:solidFill>
          <a:ln/>
        </p:spPr>
      </p:sp>
      <p:sp>
        <p:nvSpPr>
          <p:cNvPr id="19" name="Text 17"/>
          <p:cNvSpPr/>
          <p:nvPr/>
        </p:nvSpPr>
        <p:spPr>
          <a:xfrm>
            <a:off x="3895011" y="6627019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4</a:t>
            </a:r>
            <a:endParaRPr lang="en-US" sz="2500" dirty="0"/>
          </a:p>
        </p:txBody>
      </p:sp>
      <p:sp>
        <p:nvSpPr>
          <p:cNvPr id="20" name="Text 18"/>
          <p:cNvSpPr/>
          <p:nvPr/>
        </p:nvSpPr>
        <p:spPr>
          <a:xfrm>
            <a:off x="7542014" y="6399728"/>
            <a:ext cx="150887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Sorting</a:t>
            </a:r>
            <a:endParaRPr lang="en-US" sz="2200" dirty="0"/>
          </a:p>
        </p:txBody>
      </p:sp>
      <p:sp>
        <p:nvSpPr>
          <p:cNvPr id="21" name="Text 19"/>
          <p:cNvSpPr/>
          <p:nvPr/>
        </p:nvSpPr>
        <p:spPr>
          <a:xfrm>
            <a:off x="7542014" y="6890147"/>
            <a:ext cx="150887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Bin assignment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963"/>
    </mc:Choice>
    <mc:Fallback xmlns="">
      <p:transition spd="slow" advTm="27963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193834"/>
            <a:ext cx="54864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3615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kern="0" spc="-45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Code Logic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1685092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3E3E3E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19119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Stepper Motor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2402324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Object alignment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3790" y="3218855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3E3E3E"/>
          </a:solidFill>
          <a:ln/>
        </p:spPr>
      </p:sp>
      <p:sp>
        <p:nvSpPr>
          <p:cNvPr id="8" name="Text 5"/>
          <p:cNvSpPr/>
          <p:nvPr/>
        </p:nvSpPr>
        <p:spPr>
          <a:xfrm>
            <a:off x="1020604" y="34456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Servo Motor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20604" y="3936087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Bin opening/closing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4752618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3E3E3E"/>
          </a:solidFill>
          <a:ln/>
        </p:spPr>
      </p:sp>
      <p:sp>
        <p:nvSpPr>
          <p:cNvPr id="11" name="Text 8"/>
          <p:cNvSpPr/>
          <p:nvPr/>
        </p:nvSpPr>
        <p:spPr>
          <a:xfrm>
            <a:off x="1020604" y="49794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Moisture Level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0604" y="5469850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Averaged Readings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93790" y="6286381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3E3E3E"/>
          </a:solidFill>
          <a:ln/>
        </p:spPr>
      </p:sp>
      <p:sp>
        <p:nvSpPr>
          <p:cNvPr id="14" name="Text 11"/>
          <p:cNvSpPr/>
          <p:nvPr/>
        </p:nvSpPr>
        <p:spPr>
          <a:xfrm>
            <a:off x="1020604" y="65131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Logic Branching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20604" y="7003613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Dry/Wet/Metal sort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927"/>
    </mc:Choice>
    <mc:Fallback xmlns="">
      <p:transition spd="slow" advTm="21927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51585"/>
            <a:ext cx="582287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kern="0" spc="-45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Final Output and Efficiency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413873"/>
            <a:ext cx="3608070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kern="0" spc="-59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95-98%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6666548" y="34456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Dry Waste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280190" y="3936087"/>
            <a:ext cx="36080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Separation Accuracy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228421" y="2413873"/>
            <a:ext cx="360818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kern="0" spc="-59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90-95%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10614898" y="34456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Wet Waste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228421" y="3936087"/>
            <a:ext cx="3608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Density Separation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8254246" y="5092779"/>
            <a:ext cx="360818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kern="0" spc="-59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98%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8640723" y="61245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Metal Waste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8254246" y="6614993"/>
            <a:ext cx="3608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High Purity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066"/>
    </mc:Choice>
    <mc:Fallback xmlns="">
      <p:transition spd="slow" advTm="47066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193</Words>
  <Application>Microsoft Office PowerPoint</Application>
  <PresentationFormat>Custom</PresentationFormat>
  <Paragraphs>91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Anton</vt:lpstr>
      <vt:lpstr>Calibri</vt:lpstr>
      <vt:lpstr>Fira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Shashi</cp:lastModifiedBy>
  <cp:revision>9</cp:revision>
  <dcterms:created xsi:type="dcterms:W3CDTF">2025-04-04T05:43:04Z</dcterms:created>
  <dcterms:modified xsi:type="dcterms:W3CDTF">2025-04-04T09:32:09Z</dcterms:modified>
</cp:coreProperties>
</file>